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7" r:id="rId2"/>
    <p:sldId id="258" r:id="rId3"/>
    <p:sldId id="259" r:id="rId4"/>
    <p:sldId id="260" r:id="rId5"/>
    <p:sldId id="261" r:id="rId6"/>
    <p:sldId id="263" r:id="rId7"/>
    <p:sldId id="264" r:id="rId8"/>
    <p:sldId id="265" r:id="rId9"/>
    <p:sldId id="266"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94660"/>
  </p:normalViewPr>
  <p:slideViewPr>
    <p:cSldViewPr>
      <p:cViewPr>
        <p:scale>
          <a:sx n="66" d="100"/>
          <a:sy n="66" d="100"/>
        </p:scale>
        <p:origin x="-1500"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AD0046-9B5B-4082-83B6-1FD70CE5BC0B}" type="datetimeFigureOut">
              <a:rPr lang="en-US" smtClean="0"/>
              <a:pPr/>
              <a:t>3/28/2020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7BCD67-3285-48A9-85E8-300DA54350F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D463041-53A8-4B3E-B32F-FA8D543041B4}" type="datetimeFigureOut">
              <a:rPr lang="en-US" smtClean="0"/>
              <a:pPr/>
              <a:t>3/28/2020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9422B5C-0BF1-46F5-9498-A6ABAFC47DA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D463041-53A8-4B3E-B32F-FA8D543041B4}" type="datetimeFigureOut">
              <a:rPr lang="en-US" smtClean="0"/>
              <a:pPr/>
              <a:t>3/28/2020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9422B5C-0BF1-46F5-9498-A6ABAFC47DA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D463041-53A8-4B3E-B32F-FA8D543041B4}" type="datetimeFigureOut">
              <a:rPr lang="en-US" smtClean="0"/>
              <a:pPr/>
              <a:t>3/28/2020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9422B5C-0BF1-46F5-9498-A6ABAFC47DA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D463041-53A8-4B3E-B32F-FA8D543041B4}" type="datetimeFigureOut">
              <a:rPr lang="en-US" smtClean="0"/>
              <a:pPr/>
              <a:t>3/28/2020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9422B5C-0BF1-46F5-9498-A6ABAFC47DAE}"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D463041-53A8-4B3E-B32F-FA8D543041B4}" type="datetimeFigureOut">
              <a:rPr lang="en-US" smtClean="0"/>
              <a:pPr/>
              <a:t>3/28/2020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9422B5C-0BF1-46F5-9498-A6ABAFC47DAE}"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D463041-53A8-4B3E-B32F-FA8D543041B4}" type="datetimeFigureOut">
              <a:rPr lang="en-US" smtClean="0"/>
              <a:pPr/>
              <a:t>3/28/2020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9422B5C-0BF1-46F5-9498-A6ABAFC47DAE}"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D463041-53A8-4B3E-B32F-FA8D543041B4}" type="datetimeFigureOut">
              <a:rPr lang="en-US" smtClean="0"/>
              <a:pPr/>
              <a:t>3/28/2020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9422B5C-0BF1-46F5-9498-A6ABAFC47DA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D463041-53A8-4B3E-B32F-FA8D543041B4}" type="datetimeFigureOut">
              <a:rPr lang="en-US" smtClean="0"/>
              <a:pPr/>
              <a:t>3/28/2020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9422B5C-0BF1-46F5-9498-A6ABAFC47DAE}"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D463041-53A8-4B3E-B32F-FA8D543041B4}" type="datetimeFigureOut">
              <a:rPr lang="en-US" smtClean="0"/>
              <a:pPr/>
              <a:t>3/28/2020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9422B5C-0BF1-46F5-9498-A6ABAFC47DA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D463041-53A8-4B3E-B32F-FA8D543041B4}" type="datetimeFigureOut">
              <a:rPr lang="en-US" smtClean="0"/>
              <a:pPr/>
              <a:t>3/28/2020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9422B5C-0BF1-46F5-9498-A6ABAFC47DA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D463041-53A8-4B3E-B32F-FA8D543041B4}" type="datetimeFigureOut">
              <a:rPr lang="en-US" smtClean="0"/>
              <a:pPr/>
              <a:t>3/28/2020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9422B5C-0BF1-46F5-9498-A6ABAFC47DAE}"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D463041-53A8-4B3E-B32F-FA8D543041B4}" type="datetimeFigureOut">
              <a:rPr lang="en-US" smtClean="0"/>
              <a:pPr/>
              <a:t>3/28/2020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9422B5C-0BF1-46F5-9498-A6ABAFC47DA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6868" y="533400"/>
            <a:ext cx="5548532" cy="1524000"/>
          </a:xfrm>
        </p:spPr>
        <p:txBody>
          <a:bodyPr/>
          <a:lstStyle/>
          <a:p>
            <a:r>
              <a:rPr lang="ar-EG" dirty="0" smtClean="0"/>
              <a:t>أ.د/ ابراهيم عبدالعليم </a:t>
            </a:r>
            <a:endParaRPr lang="en-US" dirty="0"/>
          </a:p>
        </p:txBody>
      </p:sp>
      <p:sp>
        <p:nvSpPr>
          <p:cNvPr id="3" name="Subtitle 2"/>
          <p:cNvSpPr>
            <a:spLocks noGrp="1"/>
          </p:cNvSpPr>
          <p:nvPr>
            <p:ph type="subTitle" idx="1"/>
          </p:nvPr>
        </p:nvSpPr>
        <p:spPr>
          <a:xfrm>
            <a:off x="3354442" y="2819400"/>
            <a:ext cx="5114778" cy="1821712"/>
          </a:xfrm>
        </p:spPr>
        <p:txBody>
          <a:bodyPr/>
          <a:lstStyle/>
          <a:p>
            <a:r>
              <a:rPr lang="ar-EG" b="1" dirty="0" smtClean="0"/>
              <a:t>كيمياء فيتامينات وهرمونات </a:t>
            </a:r>
          </a:p>
          <a:p>
            <a:r>
              <a:rPr lang="ar-EG" b="1" dirty="0" smtClean="0"/>
              <a:t>دراسات عليا </a:t>
            </a:r>
            <a:endParaRPr lang="en-US" b="1" dirty="0"/>
          </a:p>
        </p:txBody>
      </p:sp>
      <p:sp>
        <p:nvSpPr>
          <p:cNvPr id="4" name="TextBox 3"/>
          <p:cNvSpPr txBox="1"/>
          <p:nvPr/>
        </p:nvSpPr>
        <p:spPr>
          <a:xfrm>
            <a:off x="1066800" y="914400"/>
            <a:ext cx="1676400" cy="369332"/>
          </a:xfrm>
          <a:prstGeom prst="rect">
            <a:avLst/>
          </a:prstGeom>
          <a:noFill/>
        </p:spPr>
        <p:txBody>
          <a:bodyPr wrap="square" rtlCol="0">
            <a:spAutoFit/>
          </a:bodyPr>
          <a:lstStyle/>
          <a:p>
            <a:r>
              <a:rPr lang="en-US" dirty="0" err="1" smtClean="0"/>
              <a:t>Lec</a:t>
            </a:r>
            <a:r>
              <a:rPr lang="en-US" dirty="0" smtClean="0"/>
              <a:t>.</a:t>
            </a:r>
            <a:r>
              <a:rPr lang="ar-EG" dirty="0" smtClean="0"/>
              <a:t>4</a:t>
            </a:r>
            <a:r>
              <a:rPr lang="en-US" dirty="0" smtClean="0"/>
              <a:t>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2" name="Title 1"/>
          <p:cNvSpPr>
            <a:spLocks noGrp="1"/>
          </p:cNvSpPr>
          <p:nvPr>
            <p:ph type="title"/>
          </p:nvPr>
        </p:nvSpPr>
        <p:spPr/>
        <p:txBody>
          <a:bodyPr>
            <a:normAutofit fontScale="90000"/>
          </a:bodyPr>
          <a:lstStyle/>
          <a:p>
            <a:r>
              <a:rPr lang="ar-EG" dirty="0" smtClean="0"/>
              <a:t>تحويل مركب ميثايل مالونات الناتج من هدم بعض الاحماض الامينيه والدهنيه الي سكسينات </a:t>
            </a:r>
            <a:endParaRPr lang="en-US" dirty="0"/>
          </a:p>
        </p:txBody>
      </p:sp>
      <p:pic>
        <p:nvPicPr>
          <p:cNvPr id="19458" name="Picture 2" descr="https://scontent-hbe1-1.xx.fbcdn.net/v/t1.15752-9/s2048x2048/89931774_2556674897936131_1379799007374606336_n.jpg?_nc_cat=104&amp;_nc_sid=b96e70&amp;_nc_ohc=fJrrIu-eSFAAX_P_tmz&amp;_nc_ht=scontent-hbe1-1.xx&amp;_nc_tp=7&amp;oh=7769fa31cf4629e5139022d4fb3a5b06&amp;oe=5E961E98"/>
          <p:cNvPicPr>
            <a:picLocks noChangeAspect="1" noChangeArrowheads="1"/>
          </p:cNvPicPr>
          <p:nvPr/>
        </p:nvPicPr>
        <p:blipFill>
          <a:blip r:embed="rId2" cstate="print"/>
          <a:srcRect/>
          <a:stretch>
            <a:fillRect/>
          </a:stretch>
        </p:blipFill>
        <p:spPr bwMode="auto">
          <a:xfrm>
            <a:off x="457200" y="1447800"/>
            <a:ext cx="8001000" cy="4097676"/>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pPr algn="ctr" rtl="1"/>
            <a:r>
              <a:rPr lang="ar-EG" dirty="0" smtClean="0"/>
              <a:t>تابع البيريدوكسين     </a:t>
            </a:r>
            <a:endParaRPr lang="en-US" dirty="0"/>
          </a:p>
        </p:txBody>
      </p:sp>
      <p:pic>
        <p:nvPicPr>
          <p:cNvPr id="1026" name="Picture 2" descr="https://scontent-hbe1-1.xx.fbcdn.net/v/t1.15752-9/91429702_210137503599883_8427153574839975936_n.jpg?_nc_cat=100&amp;_nc_sid=b96e70&amp;_nc_ohc=bmrfX9fjDAYAX9bc9yE&amp;_nc_ht=scontent-hbe1-1.xx&amp;oh=72dab26d5be55b2d7dd817f7b620832c&amp;oe=5EA2AA5B"/>
          <p:cNvPicPr>
            <a:picLocks noChangeAspect="1" noChangeArrowheads="1"/>
          </p:cNvPicPr>
          <p:nvPr/>
        </p:nvPicPr>
        <p:blipFill>
          <a:blip r:embed="rId2" cstate="email"/>
          <a:srcRect/>
          <a:stretch>
            <a:fillRect/>
          </a:stretch>
        </p:blipFill>
        <p:spPr bwMode="auto">
          <a:xfrm>
            <a:off x="381000" y="1295401"/>
            <a:ext cx="8305800" cy="46482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EG" dirty="0" smtClean="0"/>
              <a:t>ينتج عنه ضعف نمو الحيوانات الصغيره </a:t>
            </a:r>
          </a:p>
          <a:p>
            <a:pPr algn="r" rtl="1"/>
            <a:r>
              <a:rPr lang="ar-EG" dirty="0" smtClean="0"/>
              <a:t>الاستسقاء </a:t>
            </a:r>
            <a:r>
              <a:rPr lang="en-US" dirty="0" smtClean="0"/>
              <a:t>EDEMA</a:t>
            </a:r>
          </a:p>
          <a:p>
            <a:pPr algn="r" rtl="1"/>
            <a:r>
              <a:rPr lang="ar-EG" dirty="0" smtClean="0"/>
              <a:t> نوبات تشنجيه </a:t>
            </a:r>
          </a:p>
          <a:p>
            <a:pPr algn="r" rtl="1"/>
            <a:r>
              <a:rPr lang="ar-EG" dirty="0" smtClean="0"/>
              <a:t>ضعف في الاعضلات – الانيميا </a:t>
            </a:r>
          </a:p>
          <a:p>
            <a:pPr algn="r" rtl="1"/>
            <a:r>
              <a:rPr lang="ar-EG" dirty="0" smtClean="0"/>
              <a:t>والانيميا نتيجه تكسير الخلايا الحمراء في الكبد والطحال ونخاع العظام </a:t>
            </a:r>
            <a:endParaRPr lang="en-US" dirty="0"/>
          </a:p>
        </p:txBody>
      </p:sp>
      <p:sp>
        <p:nvSpPr>
          <p:cNvPr id="3" name="Title 2"/>
          <p:cNvSpPr>
            <a:spLocks noGrp="1"/>
          </p:cNvSpPr>
          <p:nvPr>
            <p:ph type="title"/>
          </p:nvPr>
        </p:nvSpPr>
        <p:spPr/>
        <p:txBody>
          <a:bodyPr/>
          <a:lstStyle/>
          <a:p>
            <a:pPr algn="ctr" rtl="1"/>
            <a:r>
              <a:rPr lang="ar-EG" dirty="0" smtClean="0"/>
              <a:t>اعراض النقص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pic>
        <p:nvPicPr>
          <p:cNvPr id="25602" name="Picture 2" descr="https://scontent-hbe1-1.xx.fbcdn.net/v/t1.15752-9/91207632_215238629727681_3352114351237496832_n.jpg?_nc_cat=106&amp;_nc_sid=b96e70&amp;_nc_ohc=_paj4D9f6kEAX9SWoDe&amp;_nc_ht=scontent-hbe1-1.xx&amp;oh=322b4889f409e193285bf9eadbaf1417&amp;oe=5EA5BA66"/>
          <p:cNvPicPr>
            <a:picLocks noChangeAspect="1" noChangeArrowheads="1"/>
          </p:cNvPicPr>
          <p:nvPr/>
        </p:nvPicPr>
        <p:blipFill>
          <a:blip r:embed="rId2" cstate="email"/>
          <a:srcRect/>
          <a:stretch>
            <a:fillRect/>
          </a:stretch>
        </p:blipFill>
        <p:spPr bwMode="auto">
          <a:xfrm>
            <a:off x="457200" y="457200"/>
            <a:ext cx="8458200" cy="55626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pic>
        <p:nvPicPr>
          <p:cNvPr id="27650" name="Picture 2" descr="https://scontent-hbe1-1.xx.fbcdn.net/v/t1.15752-9/90905747_143672040388946_6821969561538002944_n.jpg?_nc_cat=104&amp;_nc_sid=b96e70&amp;_nc_ohc=6drHZsI_r9gAX-l-uK3&amp;_nc_ht=scontent-hbe1-1.xx&amp;oh=3fb7fbccbcd7f7929617efbfbf0f57e6&amp;oe=5EA55ED6"/>
          <p:cNvPicPr>
            <a:picLocks noChangeAspect="1" noChangeArrowheads="1"/>
          </p:cNvPicPr>
          <p:nvPr/>
        </p:nvPicPr>
        <p:blipFill>
          <a:blip r:embed="rId2" cstate="email"/>
          <a:srcRect/>
          <a:stretch>
            <a:fillRect/>
          </a:stretch>
        </p:blipFill>
        <p:spPr bwMode="auto">
          <a:xfrm>
            <a:off x="533400" y="304800"/>
            <a:ext cx="8153400" cy="56388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1"/>
            <a:ext cx="8305800" cy="838200"/>
          </a:xfrm>
        </p:spPr>
        <p:txBody>
          <a:bodyPr>
            <a:noAutofit/>
          </a:bodyPr>
          <a:lstStyle/>
          <a:p>
            <a:pPr algn="ctr" rtl="1"/>
            <a:r>
              <a:rPr lang="ar-EG" sz="3600" dirty="0" smtClean="0"/>
              <a:t>السيانوكوبالامين فيتامين </a:t>
            </a:r>
            <a:r>
              <a:rPr lang="en-US" sz="3600" dirty="0" smtClean="0"/>
              <a:t>B12</a:t>
            </a:r>
            <a:br>
              <a:rPr lang="en-US" sz="3600" dirty="0" smtClean="0"/>
            </a:br>
            <a:r>
              <a:rPr lang="ar-EG" sz="3600" dirty="0" smtClean="0"/>
              <a:t> ( مضاد لفقر الدم والانيميا )</a:t>
            </a:r>
            <a:endParaRPr lang="en-US" sz="3600" dirty="0"/>
          </a:p>
        </p:txBody>
      </p:sp>
      <p:sp>
        <p:nvSpPr>
          <p:cNvPr id="3" name="Subtitle 2"/>
          <p:cNvSpPr>
            <a:spLocks noGrp="1"/>
          </p:cNvSpPr>
          <p:nvPr>
            <p:ph type="subTitle" idx="1"/>
          </p:nvPr>
        </p:nvSpPr>
        <p:spPr>
          <a:xfrm>
            <a:off x="533400" y="1295400"/>
            <a:ext cx="7772400" cy="609600"/>
          </a:xfrm>
        </p:spPr>
        <p:txBody>
          <a:bodyPr/>
          <a:lstStyle/>
          <a:p>
            <a:r>
              <a:rPr lang="en-US" dirty="0" smtClean="0"/>
              <a:t>C</a:t>
            </a:r>
            <a:r>
              <a:rPr lang="en-US" baseline="-25000" dirty="0" smtClean="0"/>
              <a:t>63</a:t>
            </a:r>
            <a:r>
              <a:rPr lang="en-US" dirty="0" smtClean="0"/>
              <a:t>H</a:t>
            </a:r>
            <a:r>
              <a:rPr lang="en-US" baseline="-25000" dirty="0" smtClean="0"/>
              <a:t>88</a:t>
            </a:r>
            <a:r>
              <a:rPr lang="en-US" dirty="0" smtClean="0"/>
              <a:t>O</a:t>
            </a:r>
            <a:r>
              <a:rPr lang="en-US" baseline="-25000" dirty="0" smtClean="0"/>
              <a:t>14</a:t>
            </a:r>
            <a:r>
              <a:rPr lang="en-US" dirty="0" smtClean="0"/>
              <a:t>N</a:t>
            </a:r>
            <a:r>
              <a:rPr lang="en-US" baseline="-25000" dirty="0" smtClean="0"/>
              <a:t>14</a:t>
            </a:r>
            <a:r>
              <a:rPr lang="en-US" dirty="0" smtClean="0"/>
              <a:t>PCo </a:t>
            </a:r>
            <a:r>
              <a:rPr lang="ar-EG" dirty="0" smtClean="0"/>
              <a:t>التركيب الكيميائي</a:t>
            </a:r>
            <a:endParaRPr lang="en-US" dirty="0"/>
          </a:p>
        </p:txBody>
      </p:sp>
      <p:pic>
        <p:nvPicPr>
          <p:cNvPr id="4" name="Picture 2" descr="• Species from the following genera are known to synthesize&#10;B12: Acetobacterium, Aerobacter, Agrobacterium, Alcaligenes,&#10;A..."/>
          <p:cNvPicPr>
            <a:picLocks noChangeAspect="1" noChangeArrowheads="1"/>
          </p:cNvPicPr>
          <p:nvPr/>
        </p:nvPicPr>
        <p:blipFill>
          <a:blip r:embed="rId2" cstate="email"/>
          <a:srcRect/>
          <a:stretch>
            <a:fillRect/>
          </a:stretch>
        </p:blipFill>
        <p:spPr bwMode="auto">
          <a:xfrm>
            <a:off x="838200" y="1981200"/>
            <a:ext cx="8001000" cy="28194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14601"/>
            <a:ext cx="8229600" cy="2667000"/>
          </a:xfrm>
        </p:spPr>
        <p:txBody>
          <a:bodyPr>
            <a:normAutofit/>
          </a:bodyPr>
          <a:lstStyle/>
          <a:p>
            <a:pPr algn="r" rtl="1"/>
            <a:r>
              <a:rPr lang="ar-EG" sz="1600" b="1" dirty="0">
                <a:latin typeface="+mj-lt"/>
                <a:ea typeface="+mj-ea"/>
                <a:cs typeface="+mj-cs"/>
              </a:rPr>
              <a:t>مجموعه ال </a:t>
            </a:r>
            <a:r>
              <a:rPr lang="en-US" sz="1600" b="1" dirty="0">
                <a:latin typeface="+mj-lt"/>
                <a:ea typeface="+mj-ea"/>
                <a:cs typeface="+mj-cs"/>
              </a:rPr>
              <a:t>CN </a:t>
            </a:r>
            <a:r>
              <a:rPr lang="ar-EG" sz="1600" b="1" dirty="0">
                <a:latin typeface="+mj-lt"/>
                <a:ea typeface="+mj-ea"/>
                <a:cs typeface="+mj-cs"/>
              </a:rPr>
              <a:t>المرتبطه بالكوبلت يمكن ان تزال والمركب الناتج يسمي </a:t>
            </a:r>
            <a:r>
              <a:rPr lang="en-US" sz="1600" b="1" dirty="0">
                <a:latin typeface="+mj-lt"/>
                <a:ea typeface="+mj-ea"/>
                <a:cs typeface="+mj-cs"/>
              </a:rPr>
              <a:t>COBALAMINE</a:t>
            </a:r>
            <a:r>
              <a:rPr lang="ar-EG" sz="1600" b="1" dirty="0">
                <a:latin typeface="+mj-lt"/>
                <a:ea typeface="+mj-ea"/>
                <a:cs typeface="+mj-cs"/>
              </a:rPr>
              <a:t>  </a:t>
            </a:r>
            <a:r>
              <a:rPr lang="en-US" sz="1600" b="1" dirty="0">
                <a:latin typeface="+mj-lt"/>
                <a:ea typeface="+mj-ea"/>
                <a:cs typeface="+mj-cs"/>
              </a:rPr>
              <a:t> </a:t>
            </a:r>
            <a:r>
              <a:rPr lang="ar-EG" sz="1600" b="1" dirty="0">
                <a:latin typeface="+mj-lt"/>
                <a:ea typeface="+mj-ea"/>
                <a:cs typeface="+mj-cs"/>
              </a:rPr>
              <a:t>اما اضافه السيانيد يسمي </a:t>
            </a:r>
            <a:r>
              <a:rPr lang="en-US" sz="1600" b="1" dirty="0">
                <a:latin typeface="+mj-lt"/>
                <a:ea typeface="+mj-ea"/>
                <a:cs typeface="+mj-cs"/>
              </a:rPr>
              <a:t>CYANO COBALAMINE </a:t>
            </a:r>
          </a:p>
          <a:p>
            <a:pPr algn="r" rtl="1">
              <a:buNone/>
            </a:pPr>
            <a:r>
              <a:rPr lang="ar-EG" sz="1600" b="1" dirty="0">
                <a:latin typeface="+mj-lt"/>
                <a:ea typeface="+mj-ea"/>
                <a:cs typeface="+mj-cs"/>
              </a:rPr>
              <a:t>بينما مشتق السيانيد مع الهيدروكسيل يكون </a:t>
            </a:r>
            <a:r>
              <a:rPr lang="en-US" sz="1600" b="1" dirty="0" err="1">
                <a:latin typeface="+mj-lt"/>
                <a:ea typeface="+mj-ea"/>
                <a:cs typeface="+mj-cs"/>
              </a:rPr>
              <a:t>Hydroxy</a:t>
            </a:r>
            <a:r>
              <a:rPr lang="en-US" sz="1600" b="1" dirty="0">
                <a:latin typeface="+mj-lt"/>
                <a:ea typeface="+mj-ea"/>
                <a:cs typeface="+mj-cs"/>
              </a:rPr>
              <a:t> </a:t>
            </a:r>
            <a:r>
              <a:rPr lang="en-US" sz="1600" b="1" dirty="0" err="1">
                <a:latin typeface="+mj-lt"/>
                <a:ea typeface="+mj-ea"/>
                <a:cs typeface="+mj-cs"/>
              </a:rPr>
              <a:t>cobalamine</a:t>
            </a:r>
            <a:endParaRPr lang="en-US" sz="1600" b="1" dirty="0">
              <a:latin typeface="+mj-lt"/>
              <a:ea typeface="+mj-ea"/>
              <a:cs typeface="+mj-cs"/>
            </a:endParaRPr>
          </a:p>
          <a:p>
            <a:pPr algn="r" rtl="1">
              <a:buNone/>
            </a:pPr>
            <a:r>
              <a:rPr lang="ar-EG" sz="1600" b="1" dirty="0">
                <a:latin typeface="+mj-lt"/>
                <a:ea typeface="+mj-ea"/>
                <a:cs typeface="+mj-cs"/>
              </a:rPr>
              <a:t>ومع مجموعه النيترو يسمي </a:t>
            </a:r>
            <a:r>
              <a:rPr lang="en-US" sz="1600" b="1" dirty="0">
                <a:latin typeface="+mj-lt"/>
                <a:ea typeface="+mj-ea"/>
                <a:cs typeface="+mj-cs"/>
              </a:rPr>
              <a:t>nitro </a:t>
            </a:r>
            <a:r>
              <a:rPr lang="en-US" sz="1600" b="1" dirty="0" err="1">
                <a:latin typeface="+mj-lt"/>
                <a:ea typeface="+mj-ea"/>
                <a:cs typeface="+mj-cs"/>
              </a:rPr>
              <a:t>cobalamine</a:t>
            </a:r>
            <a:endParaRPr lang="en-US" sz="1600" b="1" dirty="0">
              <a:latin typeface="+mj-lt"/>
              <a:ea typeface="+mj-ea"/>
              <a:cs typeface="+mj-cs"/>
            </a:endParaRPr>
          </a:p>
          <a:p>
            <a:pPr algn="r" rtl="1">
              <a:buNone/>
            </a:pPr>
            <a:r>
              <a:rPr lang="ar-EG" sz="1600" b="1" dirty="0">
                <a:latin typeface="+mj-lt"/>
                <a:ea typeface="+mj-ea"/>
                <a:cs typeface="+mj-cs"/>
              </a:rPr>
              <a:t>ومع مجموعه الميثيل يسمي </a:t>
            </a:r>
            <a:r>
              <a:rPr lang="en-US" sz="1600" b="1" dirty="0">
                <a:latin typeface="+mj-lt"/>
                <a:ea typeface="+mj-ea"/>
                <a:cs typeface="+mj-cs"/>
              </a:rPr>
              <a:t>methyl </a:t>
            </a:r>
            <a:r>
              <a:rPr lang="en-US" sz="1600" b="1" dirty="0" err="1">
                <a:latin typeface="+mj-lt"/>
                <a:ea typeface="+mj-ea"/>
                <a:cs typeface="+mj-cs"/>
              </a:rPr>
              <a:t>cobalamine</a:t>
            </a:r>
            <a:r>
              <a:rPr lang="en-US" sz="1600" b="1" dirty="0">
                <a:latin typeface="+mj-lt"/>
                <a:ea typeface="+mj-ea"/>
                <a:cs typeface="+mj-cs"/>
              </a:rPr>
              <a:t> </a:t>
            </a:r>
          </a:p>
          <a:p>
            <a:pPr algn="r" rtl="1">
              <a:buNone/>
            </a:pPr>
            <a:r>
              <a:rPr lang="ar-EG" sz="1600" b="1" dirty="0">
                <a:latin typeface="+mj-lt"/>
                <a:ea typeface="+mj-ea"/>
                <a:cs typeface="+mj-cs"/>
              </a:rPr>
              <a:t>ويعتبر </a:t>
            </a:r>
            <a:r>
              <a:rPr lang="en-US" sz="1600" b="1" dirty="0" err="1">
                <a:latin typeface="+mj-lt"/>
                <a:ea typeface="+mj-ea"/>
                <a:cs typeface="+mj-cs"/>
              </a:rPr>
              <a:t>Hydroxy</a:t>
            </a:r>
            <a:r>
              <a:rPr lang="en-US" sz="1600" b="1" dirty="0">
                <a:latin typeface="+mj-lt"/>
                <a:ea typeface="+mj-ea"/>
                <a:cs typeface="+mj-cs"/>
              </a:rPr>
              <a:t> </a:t>
            </a:r>
            <a:r>
              <a:rPr lang="en-US" sz="1600" b="1" dirty="0" err="1">
                <a:latin typeface="+mj-lt"/>
                <a:ea typeface="+mj-ea"/>
                <a:cs typeface="+mj-cs"/>
              </a:rPr>
              <a:t>cobalamine</a:t>
            </a:r>
            <a:r>
              <a:rPr lang="ar-EG" sz="1600" b="1" dirty="0">
                <a:latin typeface="+mj-lt"/>
                <a:ea typeface="+mj-ea"/>
                <a:cs typeface="+mj-cs"/>
              </a:rPr>
              <a:t> اكثر نشاطا في نظام الانزيمات التي تتطلب </a:t>
            </a:r>
            <a:r>
              <a:rPr lang="en-US" sz="1600" b="1" dirty="0">
                <a:latin typeface="+mj-lt"/>
                <a:ea typeface="+mj-ea"/>
                <a:cs typeface="+mj-cs"/>
              </a:rPr>
              <a:t>B12</a:t>
            </a:r>
            <a:r>
              <a:rPr lang="ar-EG" sz="1600" b="1" dirty="0">
                <a:latin typeface="+mj-lt"/>
                <a:ea typeface="+mj-ea"/>
                <a:cs typeface="+mj-cs"/>
              </a:rPr>
              <a:t> خلال التجارب المعمليه</a:t>
            </a:r>
            <a:r>
              <a:rPr lang="ar-EG" sz="2800" dirty="0" smtClean="0"/>
              <a:t>.</a:t>
            </a:r>
            <a:endParaRPr lang="en-US" sz="2800" dirty="0"/>
          </a:p>
        </p:txBody>
      </p:sp>
      <p:sp>
        <p:nvSpPr>
          <p:cNvPr id="2" name="Title 1"/>
          <p:cNvSpPr>
            <a:spLocks noGrp="1"/>
          </p:cNvSpPr>
          <p:nvPr>
            <p:ph type="title"/>
          </p:nvPr>
        </p:nvSpPr>
        <p:spPr>
          <a:xfrm>
            <a:off x="457200" y="609600"/>
            <a:ext cx="8229600" cy="1752600"/>
          </a:xfrm>
        </p:spPr>
        <p:txBody>
          <a:bodyPr>
            <a:normAutofit/>
          </a:bodyPr>
          <a:lstStyle/>
          <a:p>
            <a:pPr rtl="1"/>
            <a:r>
              <a:rPr lang="en-US" sz="1800" b="1" dirty="0" smtClean="0"/>
              <a:t> </a:t>
            </a:r>
            <a:r>
              <a:rPr lang="ar-EG" sz="1800" b="1" dirty="0" smtClean="0"/>
              <a:t>السيانوكوبالامين هو الاكثر تعقيدا في تركيبه لكل الفيتامينات الذائبه في الماء تم اكتشافع عام 1926 وتم تحضيره .  صناعيا عام 1973, تركيبه عباره عن حلقه كورين وهي تشبه حلقه البورفيرين المحتويه علي الحديد في الهيموجلوبين وعلي الماغنسيوم في الكلوروفيل يتوسطها ذره كوبلت بنسبه 4% من وزن الفيتامين الذي يرتبط مع مركب </a:t>
            </a:r>
            <a:r>
              <a:rPr lang="en-US" sz="1800" b="1" dirty="0" smtClean="0"/>
              <a:t>5,6 </a:t>
            </a:r>
            <a:r>
              <a:rPr lang="en-US" sz="1800" b="1" dirty="0" err="1" smtClean="0"/>
              <a:t>di</a:t>
            </a:r>
            <a:r>
              <a:rPr lang="en-US" sz="1800" b="1" dirty="0" smtClean="0"/>
              <a:t> methyl </a:t>
            </a:r>
            <a:r>
              <a:rPr lang="en-US" sz="1800" b="1" dirty="0" err="1" smtClean="0"/>
              <a:t>benzimidazole</a:t>
            </a:r>
            <a:r>
              <a:rPr lang="en-US" sz="1800" b="1" dirty="0" smtClean="0"/>
              <a:t> ribose </a:t>
            </a:r>
            <a:r>
              <a:rPr lang="ar-EG" sz="1800" b="1" dirty="0" smtClean="0"/>
              <a:t> الموجود اسفل الحلقه ناحيه جزئ السكر الخماسي خلال الفوسفات و </a:t>
            </a:r>
            <a:r>
              <a:rPr lang="en-US" sz="1800" b="1" dirty="0" smtClean="0"/>
              <a:t>amino </a:t>
            </a:r>
            <a:r>
              <a:rPr lang="en-US" sz="1800" b="1" dirty="0" err="1" smtClean="0"/>
              <a:t>propanol</a:t>
            </a:r>
            <a:r>
              <a:rPr lang="ar-EG" sz="1800" b="1" dirty="0" smtClean="0"/>
              <a:t> من سلسله جانبيه علي الحلقه رقم 4.</a:t>
            </a:r>
            <a:br>
              <a:rPr lang="ar-EG" sz="1800" b="1" dirty="0" smtClean="0"/>
            </a:br>
            <a:endParaRPr lang="en-US" sz="18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fontScale="92500" lnSpcReduction="10000"/>
          </a:bodyPr>
          <a:lstStyle/>
          <a:p>
            <a:pPr algn="r" rtl="1"/>
            <a:r>
              <a:rPr lang="ar-EG" dirty="0" smtClean="0"/>
              <a:t>المساعدة على تشكيل خلايا الدم الحمراء: إذ إنّ انخفاض مستويات فيتامين ب12 تسبب انخفاضاً في تكوين خلايا الدم الحمراء، ومنعها من التطور بشكل صحيح؛ حيث تتحول الخلايا من شكلها الطبيعي الصغير والمستدير، إلى حجمٍ أكبر وشكلٍ بيضاوي في حال نقص فيتامين ب 12. وبالتالي تُصبح الخلايا غير قادرةٍ على الإنتقال من نخاع العظم إلى مجرى الدم بمعدلٍ مناسب، مما يسبب الإصابة بفقر الدم الضَّخْمُ الأَرومات (بالإنجليزية: </a:t>
            </a:r>
            <a:r>
              <a:rPr lang="en-US" dirty="0" err="1" smtClean="0"/>
              <a:t>Megaloblastic</a:t>
            </a:r>
            <a:r>
              <a:rPr lang="en-US" dirty="0" smtClean="0"/>
              <a:t> Anemia)، </a:t>
            </a:r>
            <a:r>
              <a:rPr lang="ar-EG" dirty="0" smtClean="0"/>
              <a:t>وهذا يسبب الشعور بالضعف والإرهاق.</a:t>
            </a:r>
          </a:p>
          <a:p>
            <a:pPr algn="r" rtl="1"/>
            <a:r>
              <a:rPr lang="ar-EG" dirty="0" smtClean="0"/>
              <a:t>الحفاظ على صحة القلب: حيث ارتبط ارتفاع مستويات الحمض الأميني الهيموسستين بارتفاع خطر الإصابة بأمراض القلب، وقد أظهرت الدراسات أنّ فيتامين ب12 يساعد على خفض مستويات الهموسيستين، والتي قد تقلّل من خطر الإصابة بأمراض القلب.</a:t>
            </a:r>
          </a:p>
          <a:p>
            <a:pPr algn="r" rtl="1"/>
            <a:r>
              <a:rPr lang="ar-EG" dirty="0" smtClean="0"/>
              <a:t/>
            </a:r>
            <a:br>
              <a:rPr lang="ar-EG" dirty="0" smtClean="0"/>
            </a:br>
            <a:endParaRPr lang="en-US" dirty="0"/>
          </a:p>
        </p:txBody>
      </p:sp>
      <p:sp>
        <p:nvSpPr>
          <p:cNvPr id="2" name="Title 1"/>
          <p:cNvSpPr>
            <a:spLocks noGrp="1"/>
          </p:cNvSpPr>
          <p:nvPr>
            <p:ph type="title"/>
          </p:nvPr>
        </p:nvSpPr>
        <p:spPr/>
        <p:txBody>
          <a:bodyPr>
            <a:normAutofit/>
          </a:bodyPr>
          <a:lstStyle/>
          <a:p>
            <a:pPr algn="ctr"/>
            <a:r>
              <a:rPr lang="ar-EG" dirty="0" smtClean="0"/>
              <a:t>الاهيميه الفسيولوجيه </a:t>
            </a:r>
            <a:r>
              <a:rPr lang="ar-EG"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sp>
        <p:nvSpPr>
          <p:cNvPr id="2" name="Title 1"/>
          <p:cNvSpPr>
            <a:spLocks noGrp="1"/>
          </p:cNvSpPr>
          <p:nvPr>
            <p:ph type="title"/>
          </p:nvPr>
        </p:nvSpPr>
        <p:spPr/>
        <p:txBody>
          <a:bodyPr>
            <a:normAutofit fontScale="90000"/>
          </a:bodyPr>
          <a:lstStyle/>
          <a:p>
            <a:pPr algn="r" rtl="1"/>
            <a:r>
              <a:rPr lang="ar-EG" sz="2200" dirty="0" smtClean="0"/>
              <a:t>يشجع التفاعل الانزيمي في النظام البكتيري لتحويل الجلوتامات الي مركب </a:t>
            </a:r>
            <a:r>
              <a:rPr lang="en-US" sz="2200" dirty="0" smtClean="0"/>
              <a:t>B- methyl aspartic acid  </a:t>
            </a:r>
            <a:r>
              <a:rPr lang="ar-EG" sz="2200" dirty="0" smtClean="0"/>
              <a:t> كما في المعادله التاليه :</a:t>
            </a:r>
            <a:r>
              <a:rPr lang="ar-EG" dirty="0" smtClean="0"/>
              <a:t/>
            </a:r>
            <a:br>
              <a:rPr lang="ar-EG" dirty="0" smtClean="0"/>
            </a:br>
            <a:endParaRPr lang="en-US" dirty="0"/>
          </a:p>
        </p:txBody>
      </p:sp>
      <p:pic>
        <p:nvPicPr>
          <p:cNvPr id="20482" name="Picture 2" descr="https://scontent-hbe1-1.xx.fbcdn.net/v/t1.15752-9/89439594_215633923145291_1861911736345427968_n.jpg?_nc_cat=108&amp;_nc_sid=b96e70&amp;_nc_ohc=SZUEEjw9b9cAX8TMMoM&amp;_nc_ht=scontent-hbe1-1.xx&amp;oh=446b16de62986f13b01894dcc9c040a2&amp;oe=5E93BF6A"/>
          <p:cNvPicPr>
            <a:picLocks noChangeAspect="1" noChangeArrowheads="1"/>
          </p:cNvPicPr>
          <p:nvPr/>
        </p:nvPicPr>
        <p:blipFill>
          <a:blip r:embed="rId2" cstate="email"/>
          <a:srcRect/>
          <a:stretch>
            <a:fillRect/>
          </a:stretch>
        </p:blipFill>
        <p:spPr bwMode="auto">
          <a:xfrm>
            <a:off x="304800" y="1447800"/>
            <a:ext cx="8305800" cy="48006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382</TotalTime>
  <Words>336</Words>
  <Application>Microsoft Office PowerPoint</Application>
  <PresentationFormat>On-screen Show (4:3)</PresentationFormat>
  <Paragraphs>25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أ.د/ ابراهيم عبدالعليم </vt:lpstr>
      <vt:lpstr>تابع البيريدوكسين     </vt:lpstr>
      <vt:lpstr>اعراض النقص </vt:lpstr>
      <vt:lpstr>Slide 4</vt:lpstr>
      <vt:lpstr>Slide 5</vt:lpstr>
      <vt:lpstr>السيانوكوبالامين فيتامين B12  ( مضاد لفقر الدم والانيميا )</vt:lpstr>
      <vt:lpstr> السيانوكوبالامين هو الاكثر تعقيدا في تركيبه لكل الفيتامينات الذائبه في الماء تم اكتشافع عام 1926 وتم تحضيره .  صناعيا عام 1973, تركيبه عباره عن حلقه كورين وهي تشبه حلقه البورفيرين المحتويه علي الحديد في الهيموجلوبين وعلي الماغنسيوم في الكلوروفيل يتوسطها ذره كوبلت بنسبه 4% من وزن الفيتامين الذي يرتبط مع مركب 5,6 di methyl benzimidazole ribose  الموجود اسفل الحلقه ناحيه جزئ السكر الخماسي خلال الفوسفات و amino propanol من سلسله جانبيه علي الحلقه رقم 4. </vt:lpstr>
      <vt:lpstr>الاهيميه الفسيولوجيه :</vt:lpstr>
      <vt:lpstr>يشجع التفاعل الانزيمي في النظام البكتيري لتحويل الجلوتامات الي مركب B- methyl aspartic acid   كما في المعادله التاليه : </vt:lpstr>
      <vt:lpstr>تحويل مركب ميثايل مالونات الناتج من هدم بعض الاحماض الامينيه والدهنيه الي سكسينات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السيانوكوبالامين ( مضاد لفقر الدم والانيميا )</dc:title>
  <dc:creator>nesrein</dc:creator>
  <cp:lastModifiedBy>nesrein</cp:lastModifiedBy>
  <cp:revision>130</cp:revision>
  <dcterms:created xsi:type="dcterms:W3CDTF">2020-03-16T08:37:20Z</dcterms:created>
  <dcterms:modified xsi:type="dcterms:W3CDTF">2020-03-28T13:20:30Z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398417</vt:lpwstr>
  </property>
  <property fmtid="{D5CDD505-2E9C-101B-9397-08002B2CF9AE}" pid="3" name="NXPowerLiteSettings">
    <vt:lpwstr>C7000400038000</vt:lpwstr>
  </property>
  <property fmtid="{D5CDD505-2E9C-101B-9397-08002B2CF9AE}" pid="4" name="NXPowerLiteVersion">
    <vt:lpwstr>S8.2.3</vt:lpwstr>
  </property>
</Properties>
</file>